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Proxima Nova"/>
      <p:bold r:id="rId61"/>
      <p:boldItalic r:id="rId62"/>
    </p:embeddedFont>
    <p:embeddedFont>
      <p:font typeface="Roboto Medium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A7E81C-D4F8-44F7-B09F-F6B335D31870}">
  <a:tblStyle styleId="{5FA7E81C-D4F8-44F7-B09F-F6B335D318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5.xml"/><Relationship Id="rId64" Type="http://schemas.openxmlformats.org/officeDocument/2006/relationships/font" Target="fonts/RobotoMedium-bold.fntdata"/><Relationship Id="rId63" Type="http://schemas.openxmlformats.org/officeDocument/2006/relationships/font" Target="fonts/RobotoMedium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edium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44aed4c8_0_15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e44aed4c8_0_15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e44aed4c8_0_15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e44aed4c8_0_15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44aed4c8_0_1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44aed4c8_0_1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d2ae3709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cd2ae3709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2783b63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d2783b63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44aed4c8_0_18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e44aed4c8_0_18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44aed4c8_0_18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e44aed4c8_0_18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e44aed4c8_0_2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e44aed4c8_0_2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d2783b63c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d2783b63c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d2783b63c_0_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d2783b63c_0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e44aed4c8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ce44aed4c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e44aed4c8_0_2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e44aed4c8_0_2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d2783b63c_0_5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d2783b63c_0_5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d2783b63c_0_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d2783b63c_0_5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d2783b63c_0_7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d2783b63c_0_7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d2783b63c_0_10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d2783b63c_0_10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d2783b63c_0_1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d2783b63c_0_1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d2783b63c_0_13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d2783b63c_0_1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d2783b63c_0_1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d2783b63c_0_1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d2783b63c_0_1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d2783b63c_0_1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d2783b63c_0_15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d2783b63c_0_15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e44aed4c8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e44aed4c8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d2783b63c_0_18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d2783b63c_0_18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d2783b63c_0_2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d2783b63c_0_2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d2783b63c_0_2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d2783b63c_0_2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d2783b63c_0_26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d2783b63c_0_26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d2783b63c_0_2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d2783b63c_0_2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d2783b63c_0_26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d2783b63c_0_26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d2783b63c_0_26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d2783b63c_0_26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d2783b63c_0_26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d2783b63c_0_2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d2783b63c_0_26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d2783b63c_0_2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d2783b63c_0_26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d2783b63c_0_26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e44aed4c8_0_5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e44aed4c8_0_5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2783b63c_0_2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2783b63c_0_2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d2783b63c_0_26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d2783b63c_0_26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d2783b63c_0_26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d2783b63c_0_26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d2783b63c_0_26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d2783b63c_0_26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d2783b63c_0_26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d2783b63c_0_26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d2783b63c_0_2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d2783b63c_0_27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d2783b63c_0_27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d2783b63c_0_27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d2783b63c_0_27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d2783b63c_0_27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d2783b63c_0_3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cd2783b63c_0_3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d2783b63c_0_3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d2783b63c_0_3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d2783b63c_0_34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d2783b63c_0_34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d2783b63c_0_3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cd2783b63c_0_3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d2783b63c_0_3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d2783b63c_0_3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d2783b63c_0_3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d2783b63c_0_3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d2783b63c_0_29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cd2783b63c_0_29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44aed4c8_0_7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e44aed4c8_0_7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e44aed4c8_0_10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e44aed4c8_0_10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44aed4c8_0_1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e44aed4c8_0_1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sources.sei.cmu.edu/library/asset-view.cfm?assetID=51380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gif"/><Relationship Id="rId4" Type="http://schemas.openxmlformats.org/officeDocument/2006/relationships/image" Target="../media/image44.png"/><Relationship Id="rId5" Type="http://schemas.openxmlformats.org/officeDocument/2006/relationships/image" Target="../media/image49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приложений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982575" y="4477150"/>
            <a:ext cx="9726300" cy="14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пробует объяснить взаимодействия элементов (связи, как система бьется на элементы)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Проектирование (дизайн) - говорит как это устроено (функции, имплементации, алгоритмы)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Архитектура vs Проектирование</a:t>
            </a:r>
            <a:endParaRPr/>
          </a:p>
        </p:txBody>
      </p:sp>
      <p:sp>
        <p:nvSpPr>
          <p:cNvPr id="321" name="Google Shape;321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75" y="1494719"/>
            <a:ext cx="9549088" cy="298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982575" y="1978550"/>
            <a:ext cx="9726300" cy="1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The software architecture of a computing system is the </a:t>
            </a:r>
            <a:r>
              <a:rPr b="1" lang="ru-RU" sz="2300"/>
              <a:t>set of structures</a:t>
            </a:r>
            <a:r>
              <a:rPr lang="ru-RU" sz="2300"/>
              <a:t> needed to </a:t>
            </a:r>
            <a:r>
              <a:rPr b="1" lang="ru-RU" sz="2300"/>
              <a:t>reason about the system</a:t>
            </a:r>
            <a:r>
              <a:rPr lang="ru-RU" sz="2300"/>
              <a:t>, which comprise software </a:t>
            </a:r>
            <a:r>
              <a:rPr b="1" lang="ru-RU" sz="2300"/>
              <a:t>elements</a:t>
            </a:r>
            <a:r>
              <a:rPr lang="ru-RU" sz="2300"/>
              <a:t>, </a:t>
            </a:r>
            <a:r>
              <a:rPr b="1" lang="ru-RU" sz="2300"/>
              <a:t>relations </a:t>
            </a:r>
            <a:r>
              <a:rPr lang="ru-RU" sz="2300"/>
              <a:t>among them and </a:t>
            </a:r>
            <a:r>
              <a:rPr b="1" lang="ru-RU" sz="2300"/>
              <a:t>properties </a:t>
            </a:r>
            <a:r>
              <a:rPr lang="ru-RU" sz="2300"/>
              <a:t>of both.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Bass, Clements, Kazman</a:t>
            </a:r>
            <a:endParaRPr i="1" sz="2300"/>
          </a:p>
        </p:txBody>
      </p:sp>
      <p:sp>
        <p:nvSpPr>
          <p:cNvPr id="328" name="Google Shape;328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одного определения</a:t>
            </a:r>
            <a:endParaRPr/>
          </a:p>
        </p:txBody>
      </p:sp>
      <p:sp>
        <p:nvSpPr>
          <p:cNvPr id="329" name="Google Shape;329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982575" y="3821700"/>
            <a:ext cx="9726300" cy="13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/>
              <a:t>Architecture is the </a:t>
            </a:r>
            <a:r>
              <a:rPr b="1" lang="ru-RU" sz="2300"/>
              <a:t>set of design decisions</a:t>
            </a:r>
            <a:r>
              <a:rPr lang="ru-RU" sz="2300"/>
              <a:t> that must be made early in a project.</a:t>
            </a:r>
            <a:endParaRPr sz="23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/>
              <a:t>Martin Fowler</a:t>
            </a:r>
            <a:endParaRPr i="1" sz="2300"/>
          </a:p>
        </p:txBody>
      </p:sp>
      <p:sp>
        <p:nvSpPr>
          <p:cNvPr id="331" name="Google Shape;331;p30"/>
          <p:cNvSpPr txBox="1"/>
          <p:nvPr/>
        </p:nvSpPr>
        <p:spPr>
          <a:xfrm>
            <a:off x="982575" y="5352750"/>
            <a:ext cx="972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https://resources.sei.cmu.edu/library/asset-view.cfm?assetID=513807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982575" y="1978550"/>
            <a:ext cx="5940900" cy="34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надо ее закладывать?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Сколько архитектуры будет достаточно?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остановиться?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принимать решения по проектированию?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Нужна ли документация?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протестировать архитектуру?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ее презентовать и продавать?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Ограничения в виде бизнес-правил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Много вопросов</a:t>
            </a:r>
            <a:endParaRPr/>
          </a:p>
        </p:txBody>
      </p: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982575" y="1371525"/>
            <a:ext cx="7790100" cy="4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/>
              <a:t>Василий Артемьев</a:t>
            </a:r>
            <a:br>
              <a:rPr lang="ru-RU"/>
            </a:b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Более 10 лет</a:t>
            </a:r>
            <a:r>
              <a:rPr lang="ru-RU"/>
              <a:t> опыта работы в разных доменах (корпоративное ПО, мобильные приложения, облачные технологии, робототехника) и на разных позициях (разработчик, руководитель команды, менеджер, архитектор)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Получил образование в сфере архитектуры ПО в университете, который определяет это направление (</a:t>
            </a:r>
            <a:r>
              <a:rPr b="1" lang="ru-RU"/>
              <a:t>CMU</a:t>
            </a:r>
            <a:r>
              <a:rPr lang="ru-RU"/>
              <a:t>, </a:t>
            </a:r>
            <a:r>
              <a:rPr b="1" lang="ru-RU"/>
              <a:t>Master of Software Engineering</a:t>
            </a:r>
            <a:r>
              <a:rPr lang="ru-RU"/>
              <a:t>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Работал над архитектурой (проектирование, реализация, оценка, развитие, реконструкция) нескольких десятков проектов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Преподавал в </a:t>
            </a:r>
            <a:r>
              <a:rPr b="1" lang="ru-RU"/>
              <a:t>Иннополисе </a:t>
            </a:r>
            <a:r>
              <a:rPr lang="ru-RU"/>
              <a:t>и </a:t>
            </a:r>
            <a:r>
              <a:rPr b="1" lang="ru-RU"/>
              <a:t>ШАД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Сейчас работает, проживает в Барселоне. Там же преподает в </a:t>
            </a:r>
            <a:r>
              <a:rPr b="1" lang="ru-RU"/>
              <a:t>Harbour.Space University</a:t>
            </a:r>
            <a:endParaRPr b="1"/>
          </a:p>
        </p:txBody>
      </p:sp>
      <p:sp>
        <p:nvSpPr>
          <p:cNvPr id="344" name="Google Shape;344;p32"/>
          <p:cNvSpPr txBox="1"/>
          <p:nvPr>
            <p:ph idx="2" type="body"/>
          </p:nvPr>
        </p:nvSpPr>
        <p:spPr>
          <a:xfrm>
            <a:off x="982575" y="788623"/>
            <a:ext cx="972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Мой ментор</a:t>
            </a:r>
            <a:endParaRPr/>
          </a:p>
        </p:txBody>
      </p:sp>
      <p:sp>
        <p:nvSpPr>
          <p:cNvPr id="345" name="Google Shape;345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600" y="1604873"/>
            <a:ext cx="3114525" cy="31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Структуры?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ваш код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объекты в рантайме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Процессы, потоки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МЕТАЛ!!!... Простите, железо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Люди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 этим надо работать архитектору, для создания эффективной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сказать что графики, документация, диаграмма - это проекция реальных вещей системы.</a:t>
            </a:r>
            <a:endParaRPr/>
          </a:p>
        </p:txBody>
      </p:sp>
      <p:sp>
        <p:nvSpPr>
          <p:cNvPr id="358" name="Google Shape;358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Структуры - э</a:t>
            </a:r>
            <a:r>
              <a:rPr lang="ru-RU"/>
              <a:t>то “реальные” вещи</a:t>
            </a:r>
            <a:endParaRPr/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idx="1" type="body"/>
          </p:nvPr>
        </p:nvSpPr>
        <p:spPr>
          <a:xfrm>
            <a:off x="1020050" y="1612425"/>
            <a:ext cx="97263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* Из академической среды: на архитектуру можно глядеть с трех точек зрения</a:t>
            </a:r>
            <a:endParaRPr/>
          </a:p>
        </p:txBody>
      </p:sp>
      <p:sp>
        <p:nvSpPr>
          <p:cNvPr id="365" name="Google Shape;365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Три перспективы (точка зрения)</a:t>
            </a:r>
            <a:endParaRPr/>
          </a:p>
        </p:txBody>
      </p:sp>
      <p:sp>
        <p:nvSpPr>
          <p:cNvPr id="366" name="Google Shape;366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2438644"/>
            <a:ext cx="98012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Нужен пример из реальной жизни?</a:t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612419"/>
            <a:ext cx="8928143" cy="440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Отображения (Views)</a:t>
            </a:r>
            <a:endParaRPr/>
          </a:p>
        </p:txBody>
      </p:sp>
      <p:sp>
        <p:nvSpPr>
          <p:cNvPr id="380" name="Google Shape;380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691850"/>
            <a:ext cx="4110099" cy="4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525" y="4172576"/>
            <a:ext cx="5819075" cy="23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425" y="652750"/>
            <a:ext cx="3677825" cy="28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Взаимодействие</a:t>
            </a:r>
            <a:endParaRPr/>
          </a:p>
        </p:txBody>
      </p:sp>
      <p:sp>
        <p:nvSpPr>
          <p:cNvPr id="389" name="Google Shape;389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982575" y="1612425"/>
            <a:ext cx="9726300" cy="18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анализирования структур, надо минимум знать: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эти элементы и связи существуют (какая перспектива)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и кем они создаются?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они связываются?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 какой среде существуют?</a:t>
            </a:r>
            <a:endParaRPr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46" y="3453225"/>
            <a:ext cx="7537912" cy="3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99" y="492801"/>
            <a:ext cx="9566750" cy="5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/>
          <p:nvPr/>
        </p:nvSpPr>
        <p:spPr>
          <a:xfrm>
            <a:off x="3680400" y="2642625"/>
            <a:ext cx="1155600" cy="3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/>
        </p:nvSpPr>
        <p:spPr>
          <a:xfrm>
            <a:off x="3594800" y="2546325"/>
            <a:ext cx="1904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latin typeface="Roboto Medium"/>
                <a:ea typeface="Roboto Medium"/>
                <a:cs typeface="Roboto Medium"/>
                <a:sym typeface="Roboto Medium"/>
              </a:rPr>
              <a:t>Threads</a:t>
            </a:r>
            <a:endParaRPr sz="2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Определяют качества системы: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Производительность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Доступность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Отказоустойчивость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Тестируемость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так далее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основании свойств, архитектор принимает решение - какие элементы будут в системе.</a:t>
            </a:r>
            <a:endParaRPr/>
          </a:p>
        </p:txBody>
      </p:sp>
      <p:sp>
        <p:nvSpPr>
          <p:cNvPr id="405" name="Google Shape;405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Свойства</a:t>
            </a:r>
            <a:endParaRPr/>
          </a:p>
        </p:txBody>
      </p: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982575" y="1612425"/>
            <a:ext cx="9726300" cy="8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EventBus </a:t>
            </a:r>
            <a:r>
              <a:rPr lang="ru-RU"/>
              <a:t>- это </a:t>
            </a:r>
            <a:r>
              <a:rPr b="1" lang="ru-RU"/>
              <a:t>компонент </a:t>
            </a:r>
            <a:r>
              <a:rPr lang="ru-RU"/>
              <a:t>или </a:t>
            </a:r>
            <a:r>
              <a:rPr b="1" lang="ru-RU"/>
              <a:t>связь</a:t>
            </a:r>
            <a:r>
              <a:rPr lang="ru-RU"/>
              <a:t>?</a:t>
            </a:r>
            <a:endParaRPr/>
          </a:p>
        </p:txBody>
      </p:sp>
      <p:sp>
        <p:nvSpPr>
          <p:cNvPr id="412" name="Google Shape;412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все понятно</a:t>
            </a:r>
            <a:endParaRPr/>
          </a:p>
        </p:txBody>
      </p:sp>
      <p:sp>
        <p:nvSpPr>
          <p:cNvPr id="413" name="Google Shape;413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38" y="2503425"/>
            <a:ext cx="8366533" cy="29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982575" y="1612425"/>
            <a:ext cx="97263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взаимодействующие структуры повторяются из проекта в проект, то они превращается в паттерн: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Архитектурный паттерн (нет, это не про </a:t>
            </a:r>
            <a:r>
              <a:rPr lang="ru-RU">
                <a:solidFill>
                  <a:schemeClr val="dk1"/>
                </a:solidFill>
              </a:rPr>
              <a:t>SOLID, GangOfFour</a:t>
            </a:r>
            <a:r>
              <a:rPr lang="ru-RU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Шаблон проектирования - (да, это про SOLID, GangOfFour)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Стили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Тактики (это не совсем структуры)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прочее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паттерны используются для решения конкретной проблемы. Формализуют проблему ищут паттерн, который смог бы ее решить (или придумываем, или берем из прошлого опыта).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Паттерны в чистом виде встречаются только в академической среде. На практике - они сильно отличаются.</a:t>
            </a:r>
            <a:endParaRPr/>
          </a:p>
        </p:txBody>
      </p:sp>
      <p:sp>
        <p:nvSpPr>
          <p:cNvPr id="426" name="Google Shape;426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982575" y="4223975"/>
            <a:ext cx="100743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Не является архитектурой! Но может служить начальной точкой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Глобальный, абстрактный, не зависит от языка, главное - простой.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Показывает только самые важные компоненты и их взаимоотношения</a:t>
            </a:r>
            <a:endParaRPr/>
          </a:p>
        </p:txBody>
      </p:sp>
      <p:sp>
        <p:nvSpPr>
          <p:cNvPr id="433" name="Google Shape;433;p4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Архитектурный паттерн</a:t>
            </a:r>
            <a:endParaRPr/>
          </a:p>
        </p:txBody>
      </p:sp>
      <p:sp>
        <p:nvSpPr>
          <p:cNvPr id="434" name="Google Shape;434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8" y="1612425"/>
            <a:ext cx="6096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idx="1" type="body"/>
          </p:nvPr>
        </p:nvSpPr>
        <p:spPr>
          <a:xfrm>
            <a:off x="982575" y="1612425"/>
            <a:ext cx="5194200" cy="185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Они часто направлены в код и поэтому языко-зависимы.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отличие от архитектурного паттерна - смотрит внутрь модуля, на его реализацию</a:t>
            </a:r>
            <a:endParaRPr/>
          </a:p>
        </p:txBody>
      </p:sp>
      <p:sp>
        <p:nvSpPr>
          <p:cNvPr id="441" name="Google Shape;441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Шаблон проектирования</a:t>
            </a:r>
            <a:endParaRPr/>
          </a:p>
        </p:txBody>
      </p:sp>
      <p:sp>
        <p:nvSpPr>
          <p:cNvPr id="442" name="Google Shape;442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0" y="477194"/>
            <a:ext cx="5111859" cy="20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350" y="2984000"/>
            <a:ext cx="55626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775" y="3775725"/>
            <a:ext cx="5071990" cy="207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982575" y="1612425"/>
            <a:ext cx="9726300" cy="21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Самая маленькая часть из структурных компонентов.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зависит от языка программирования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Детальнее архитектурного паттерна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Улучшает некоторые качественные характеристики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Применяются к различным структурам (иногда паттерн - это комбинация тактик)</a:t>
            </a:r>
            <a:endParaRPr/>
          </a:p>
        </p:txBody>
      </p:sp>
      <p:sp>
        <p:nvSpPr>
          <p:cNvPr id="451" name="Google Shape;451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Тактика</a:t>
            </a:r>
            <a:endParaRPr/>
          </a:p>
        </p:txBody>
      </p:sp>
      <p:sp>
        <p:nvSpPr>
          <p:cNvPr id="452" name="Google Shape;452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48" y="3849100"/>
            <a:ext cx="8120050" cy="25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982575" y="1612425"/>
            <a:ext cx="62388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Семейство систем, которые обладают одинаковым… стилем:)... одинаковыми чертами.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Самая большая часть в архитектуре. Вся система потом будет следовать стилю.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Могут основываться: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Природа элементов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Топологическое расположение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Характер отношений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Примеры: data flow styles, distributed styles, event styles,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Стиль</a:t>
            </a:r>
            <a:endParaRPr/>
          </a:p>
        </p:txBody>
      </p:sp>
      <p:sp>
        <p:nvSpPr>
          <p:cNvPr id="460" name="Google Shape;460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675" y="-79487"/>
            <a:ext cx="4234426" cy="310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 rotWithShape="1">
          <a:blip r:embed="rId4">
            <a:alphaModFix/>
          </a:blip>
          <a:srcRect b="0" l="0" r="0" t="11746"/>
          <a:stretch/>
        </p:blipFill>
        <p:spPr>
          <a:xfrm>
            <a:off x="7369000" y="3987174"/>
            <a:ext cx="4234426" cy="28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5">
            <a:alphaModFix/>
          </a:blip>
          <a:srcRect b="13941" l="19484" r="12718" t="0"/>
          <a:stretch/>
        </p:blipFill>
        <p:spPr>
          <a:xfrm>
            <a:off x="10300100" y="1493063"/>
            <a:ext cx="2130799" cy="4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9" name="Google Shape;469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Игра. Паттерн, стиль или тактика?</a:t>
            </a:r>
            <a:endParaRPr/>
          </a:p>
        </p:txBody>
      </p:sp>
      <p:graphicFrame>
        <p:nvGraphicFramePr>
          <p:cNvPr id="470" name="Google Shape;470;p48"/>
          <p:cNvGraphicFramePr/>
          <p:nvPr/>
        </p:nvGraphicFramePr>
        <p:xfrm>
          <a:off x="853825" y="2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{5FA7E81C-D4F8-44F7-B09F-F6B335D31870}</a:tableStyleId>
              </a:tblPr>
              <a:tblGrid>
                <a:gridCol w="5143500"/>
                <a:gridCol w="5143500"/>
              </a:tblGrid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facade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layering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MVC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pipe-and-filter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ping-echo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repository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microservices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decoupling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75" name="Google Shape;275;p22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Activity &amp; Fragment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Уведомления?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проект?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команда?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РК1?:)</a:t>
            </a:r>
            <a:endParaRPr/>
          </a:p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idx="1" type="body"/>
          </p:nvPr>
        </p:nvSpPr>
        <p:spPr>
          <a:xfrm>
            <a:off x="982575" y="1612425"/>
            <a:ext cx="9726300" cy="43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Иногда сложно понять что за паттерн описывается в книге: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Часто его подают как рецепт от всех бед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Либо описание недостаточное (остальная часть описания в голове у автора)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анализа паттернов, надо понимать следующее: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Перспектива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элементы и их взаимоотношения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располагаются и как взаимодействуют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Уровень абстракции (Близко к коду или нет?)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Семантика (Какие правила применения)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Контекст использования (Для чего?)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качественные характеристики ухудшают и улучшают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Оценка паттерна</a:t>
            </a:r>
            <a:endParaRPr/>
          </a:p>
        </p:txBody>
      </p:sp>
      <p:sp>
        <p:nvSpPr>
          <p:cNvPr id="477" name="Google Shape;477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idx="1" type="body"/>
          </p:nvPr>
        </p:nvSpPr>
        <p:spPr>
          <a:xfrm>
            <a:off x="982575" y="1612425"/>
            <a:ext cx="9726300" cy="43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Паттерн - не заменит мыслительный процесс.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паттерн не понятен - лучше его не использовать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не понятно что он изменит - лучше не использовать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Авторы паттернов не всегда четко что паттерн изменит в вашей жизни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найти недостающие детали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Будьте готовы к тому, что найдете минусы только в процессе работы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Нельзя принять правильное дизайн решение, если мы не видим, какие характеристики изменятся.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Хороший код может стать паттерном. Но код из паттернов - не гарантирует вам, что ваш код - хороший.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мысль</a:t>
            </a:r>
            <a:endParaRPr/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1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Флейм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idx="1" type="body"/>
          </p:nvPr>
        </p:nvSpPr>
        <p:spPr>
          <a:xfrm>
            <a:off x="982575" y="1612425"/>
            <a:ext cx="6665100" cy="39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методы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Сохраняйте ваши классы маленькими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Придумайте решение задачи сначала, потом напишите код…. Многие разработчики придумывают решение задачи во время написания кода и в этом нет ничего плохого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бойтесь избавляться от старого кода. Вполне возможно что он просто не сможет решить новые задачи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— Filip Hanik, Senior Software Engineer в SpringSource Division VMware, Inc.</a:t>
            </a:r>
            <a:endParaRPr i="1"/>
          </a:p>
        </p:txBody>
      </p:sp>
      <p:sp>
        <p:nvSpPr>
          <p:cNvPr id="496" name="Google Shape;496;p5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KISS</a:t>
            </a:r>
            <a:endParaRPr/>
          </a:p>
        </p:txBody>
      </p:sp>
      <p:sp>
        <p:nvSpPr>
          <p:cNvPr id="497" name="Google Shape;497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98" name="Google Shape;4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875" y="1685879"/>
            <a:ext cx="3521050" cy="3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Цель принципов — создать программные структуры среднего уровня, которые: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терпимы к изменениям;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просты и понятны;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образуют основу для компонентов, которые могут использоваться во многих программных системах.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Термин «средний уровень» отражает тот факт, что эти принципы применяются программистами на уровне модулей. Они применяются на уровне, лежащем непосредственно над уровнем программного кода, и помогают определять программные структуры, используемые в модулях и компонентах.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“Как из хороших кирпичей можно сложить никуда не годную стену, так из хорошо продуманных компонентов среднего уровня можно создать никуда не годную систему”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SOLID</a:t>
            </a:r>
            <a:endParaRPr/>
          </a:p>
        </p:txBody>
      </p:sp>
      <p:sp>
        <p:nvSpPr>
          <p:cNvPr id="505" name="Google Shape;505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“Модуль должен отвечать за одного и только за одного актора”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(S)ingle Responsibility Principle</a:t>
            </a:r>
            <a:endParaRPr/>
          </a:p>
        </p:txBody>
      </p:sp>
      <p:sp>
        <p:nvSpPr>
          <p:cNvPr id="512" name="Google Shape;512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436225"/>
            <a:ext cx="386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75" y="2794388"/>
            <a:ext cx="57721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/>
          <p:nvPr>
            <p:ph idx="1" type="body"/>
          </p:nvPr>
        </p:nvSpPr>
        <p:spPr>
          <a:xfrm>
            <a:off x="982575" y="1612425"/>
            <a:ext cx="9726300" cy="9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“Программные сущности должны быть открыты для расширения и закрыты для изменения”</a:t>
            </a:r>
            <a:endParaRPr i="1"/>
          </a:p>
        </p:txBody>
      </p:sp>
      <p:sp>
        <p:nvSpPr>
          <p:cNvPr id="520" name="Google Shape;520;p5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(O)pen-Closed Principle</a:t>
            </a:r>
            <a:endParaRPr/>
          </a:p>
        </p:txBody>
      </p:sp>
      <p:sp>
        <p:nvSpPr>
          <p:cNvPr id="521" name="Google Shape;521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809863"/>
            <a:ext cx="41529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050" y="2771775"/>
            <a:ext cx="43148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 txBox="1"/>
          <p:nvPr>
            <p:ph idx="1" type="body"/>
          </p:nvPr>
        </p:nvSpPr>
        <p:spPr>
          <a:xfrm>
            <a:off x="982575" y="1612425"/>
            <a:ext cx="9726300" cy="112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“Объекты в программе должны быть заменяемыми на экземпляры их подтипов без изменения правильности выполнения программы”</a:t>
            </a:r>
            <a:endParaRPr i="1"/>
          </a:p>
        </p:txBody>
      </p:sp>
      <p:sp>
        <p:nvSpPr>
          <p:cNvPr id="529" name="Google Shape;529;p5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(L)iskov Substitution Principle</a:t>
            </a:r>
            <a:endParaRPr/>
          </a:p>
        </p:txBody>
      </p:sp>
      <p:sp>
        <p:nvSpPr>
          <p:cNvPr id="530" name="Google Shape;530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1" name="Google Shape;5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771" y="3390075"/>
            <a:ext cx="47339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"/>
          <p:cNvSpPr txBox="1"/>
          <p:nvPr>
            <p:ph idx="1" type="body"/>
          </p:nvPr>
        </p:nvSpPr>
        <p:spPr>
          <a:xfrm>
            <a:off x="982575" y="1612425"/>
            <a:ext cx="9726300" cy="108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“Создавайте узкоспециализированные интерфейсы, предназначенные для конкретного клиента. Клиенты не должны зависеть от интерфейсов, которые они не используют”</a:t>
            </a:r>
            <a:endParaRPr i="1"/>
          </a:p>
        </p:txBody>
      </p:sp>
      <p:sp>
        <p:nvSpPr>
          <p:cNvPr id="537" name="Google Shape;537;p5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(I)nterface Segregation Principle</a:t>
            </a:r>
            <a:endParaRPr/>
          </a:p>
        </p:txBody>
      </p:sp>
      <p:sp>
        <p:nvSpPr>
          <p:cNvPr id="538" name="Google Shape;538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9" name="Google Shape;5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83" y="2853225"/>
            <a:ext cx="46101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idx="1" type="body"/>
          </p:nvPr>
        </p:nvSpPr>
        <p:spPr>
          <a:xfrm>
            <a:off x="982575" y="1612425"/>
            <a:ext cx="9726300" cy="6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/>
              <a:t>“Объектом зависимости должна быть абстракция, а не что-то конкретное”</a:t>
            </a:r>
            <a:endParaRPr i="1"/>
          </a:p>
        </p:txBody>
      </p:sp>
      <p:sp>
        <p:nvSpPr>
          <p:cNvPr id="545" name="Google Shape;545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(D)ependency Inversion Principle</a:t>
            </a:r>
            <a:endParaRPr/>
          </a:p>
        </p:txBody>
      </p:sp>
      <p:sp>
        <p:nvSpPr>
          <p:cNvPr id="546" name="Google Shape;546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38" y="2580525"/>
            <a:ext cx="4728767" cy="32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Введение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Что такое архитектура?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Структуры?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Шаблоны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Font typeface="Proxima Nova"/>
              <a:buAutoNum type="arabicPeriod"/>
            </a:pPr>
            <a:r>
              <a:rPr lang="ru-RU"/>
              <a:t>Флейм</a:t>
            </a:r>
            <a:endParaRPr/>
          </a:p>
        </p:txBody>
      </p:sp>
      <p:sp>
        <p:nvSpPr>
          <p:cNvPr id="283" name="Google Shape;283;p23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idx="1" type="body"/>
          </p:nvPr>
        </p:nvSpPr>
        <p:spPr>
          <a:xfrm>
            <a:off x="1082850" y="1612425"/>
            <a:ext cx="10118100" cy="5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таком случае на помощь приходит </a:t>
            </a:r>
            <a:r>
              <a:rPr b="1" lang="ru-RU"/>
              <a:t>Dagger2</a:t>
            </a:r>
            <a:r>
              <a:rPr lang="ru-RU"/>
              <a:t>, </a:t>
            </a:r>
            <a:r>
              <a:rPr b="1" lang="ru-RU"/>
              <a:t>Koin</a:t>
            </a:r>
            <a:r>
              <a:rPr lang="ru-RU"/>
              <a:t>, </a:t>
            </a:r>
            <a:r>
              <a:rPr b="1" lang="ru-RU"/>
              <a:t>Kodein</a:t>
            </a:r>
            <a:r>
              <a:rPr lang="ru-RU"/>
              <a:t>, </a:t>
            </a:r>
            <a:r>
              <a:rPr b="1" lang="ru-RU"/>
              <a:t>Hilt, Toothpick </a:t>
            </a:r>
            <a:r>
              <a:rPr lang="ru-RU"/>
              <a:t>и прочие</a:t>
            </a:r>
            <a:endParaRPr/>
          </a:p>
        </p:txBody>
      </p:sp>
      <p:sp>
        <p:nvSpPr>
          <p:cNvPr id="553" name="Google Shape;553;p59"/>
          <p:cNvSpPr txBox="1"/>
          <p:nvPr>
            <p:ph idx="2" type="body"/>
          </p:nvPr>
        </p:nvSpPr>
        <p:spPr>
          <a:xfrm>
            <a:off x="982576" y="788625"/>
            <a:ext cx="10724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Кажется что есть проблемы, если классов много...</a:t>
            </a:r>
            <a:endParaRPr/>
          </a:p>
        </p:txBody>
      </p:sp>
      <p:sp>
        <p:nvSpPr>
          <p:cNvPr id="554" name="Google Shape;554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88" y="2278325"/>
            <a:ext cx="7912226" cy="32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188" y="5497450"/>
            <a:ext cx="4105075" cy="1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фреймворков</a:t>
            </a:r>
            <a:r>
              <a:rPr lang="ru-RU"/>
              <a:t> - позволяет рассматривать фреймворки как инструменты, вместо того чтобы стараться втиснуть систему в их рамки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пользовательского интерфейса</a:t>
            </a:r>
            <a:r>
              <a:rPr lang="ru-RU"/>
              <a:t> - интерфейс можно изменять, не затрагивая остальную систему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базы данных(?)</a:t>
            </a:r>
            <a:r>
              <a:rPr lang="ru-RU"/>
              <a:t> - не надо зависеть от того, как данные хранятся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Независимость от любых внешних агентов</a:t>
            </a:r>
            <a:r>
              <a:rPr lang="ru-RU"/>
              <a:t> - бизнес правила не должны знать про интерфейсы ведущие во внешний мир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Простота тестирования</a:t>
            </a:r>
            <a:r>
              <a:rPr lang="ru-RU">
                <a:solidFill>
                  <a:schemeClr val="dk1"/>
                </a:solidFill>
              </a:rPr>
              <a:t> - тестирование бизнес-логики без UI и DATA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Кругов не обязательно 4!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… Не забывать про правило зависимостей - направлено внутрь круга (что бы это ни значило)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6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Принципы</a:t>
            </a:r>
            <a:endParaRPr/>
          </a:p>
        </p:txBody>
      </p:sp>
      <p:sp>
        <p:nvSpPr>
          <p:cNvPr id="563" name="Google Shape;563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Пример</a:t>
            </a:r>
            <a:endParaRPr/>
          </a:p>
        </p:txBody>
      </p:sp>
      <p:sp>
        <p:nvSpPr>
          <p:cNvPr id="569" name="Google Shape;569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33" y="1548244"/>
            <a:ext cx="6874533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6" name="Google Shape;576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</a:t>
            </a:r>
            <a:endParaRPr/>
          </a:p>
        </p:txBody>
      </p:sp>
      <p:pic>
        <p:nvPicPr>
          <p:cNvPr id="577" name="Google Shape;5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75" y="1971362"/>
            <a:ext cx="10592650" cy="35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Android?</a:t>
            </a:r>
            <a:endParaRPr/>
          </a:p>
        </p:txBody>
      </p:sp>
      <p:sp>
        <p:nvSpPr>
          <p:cNvPr id="583" name="Google Shape;583;p6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84" name="Google Shape;5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13" y="2090975"/>
            <a:ext cx="96488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Чистая Архитектура - в Android… Reload?</a:t>
            </a:r>
            <a:endParaRPr/>
          </a:p>
        </p:txBody>
      </p:sp>
      <p:sp>
        <p:nvSpPr>
          <p:cNvPr id="590" name="Google Shape;590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91" name="Google Shape;5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83" y="1769369"/>
            <a:ext cx="2271817" cy="43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775" y="2186419"/>
            <a:ext cx="45910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Is it CLEAN?</a:t>
            </a:r>
            <a:endParaRPr/>
          </a:p>
        </p:txBody>
      </p:sp>
      <p:sp>
        <p:nvSpPr>
          <p:cNvPr id="598" name="Google Shape;598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99" name="Google Shape;5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58" y="1612419"/>
            <a:ext cx="8928143" cy="46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idx="2" type="body"/>
          </p:nvPr>
        </p:nvSpPr>
        <p:spPr>
          <a:xfrm>
            <a:off x="982571" y="788625"/>
            <a:ext cx="34209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за MVI/SVI?</a:t>
            </a:r>
            <a:endParaRPr/>
          </a:p>
        </p:txBody>
      </p:sp>
      <p:sp>
        <p:nvSpPr>
          <p:cNvPr id="605" name="Google Shape;605;p6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06" name="Google Shape;6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275" y="571600"/>
            <a:ext cx="3864676" cy="29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75" y="1744194"/>
            <a:ext cx="3505200" cy="37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375" y="3558675"/>
            <a:ext cx="6820487" cy="29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/>
          <p:nvPr>
            <p:ph idx="1" type="body"/>
          </p:nvPr>
        </p:nvSpPr>
        <p:spPr>
          <a:xfrm>
            <a:off x="982575" y="1612425"/>
            <a:ext cx="9726300" cy="31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</a:t>
            </a:r>
            <a:r>
              <a:rPr lang="ru-RU"/>
              <a:t>аттерн от Facebook. Основной смысл - данные текут в одном направлении: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Actions </a:t>
            </a:r>
            <a:r>
              <a:rPr lang="ru-RU"/>
              <a:t>- Действие, которое может повлечь изменение состояния. Обязательное требование - наличие </a:t>
            </a:r>
            <a:r>
              <a:rPr b="1" lang="ru-RU"/>
              <a:t>type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Dispatcher </a:t>
            </a:r>
            <a:r>
              <a:rPr lang="ru-RU"/>
              <a:t>- Получает действия и направляет в хранилища. Центральный интерфейс между </a:t>
            </a:r>
            <a:r>
              <a:rPr b="1" lang="ru-RU"/>
              <a:t>Actions</a:t>
            </a:r>
            <a:r>
              <a:rPr lang="ru-RU"/>
              <a:t> и </a:t>
            </a:r>
            <a:r>
              <a:rPr b="1" lang="ru-RU"/>
              <a:t>Stores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Stores </a:t>
            </a:r>
            <a:r>
              <a:rPr lang="ru-RU"/>
              <a:t>- Хранилища для состояния, оно решает, надо ли менять свой </a:t>
            </a:r>
            <a:r>
              <a:rPr b="1" lang="ru-RU"/>
              <a:t>state </a:t>
            </a:r>
            <a:r>
              <a:rPr lang="ru-RU"/>
              <a:t>после получения </a:t>
            </a:r>
            <a:r>
              <a:rPr b="1" lang="ru-RU"/>
              <a:t>Action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Views</a:t>
            </a:r>
            <a:r>
              <a:rPr lang="ru-RU"/>
              <a:t> - Интерфейс для отображения </a:t>
            </a:r>
            <a:r>
              <a:rPr b="1" lang="ru-RU"/>
              <a:t>state</a:t>
            </a:r>
            <a:r>
              <a:rPr lang="ru-RU"/>
              <a:t>, что видит пользователь и что может отправить </a:t>
            </a:r>
            <a:r>
              <a:rPr b="1" lang="ru-RU"/>
              <a:t>Action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Вариация MVI - Flux</a:t>
            </a:r>
            <a:endParaRPr/>
          </a:p>
        </p:txBody>
      </p:sp>
      <p:sp>
        <p:nvSpPr>
          <p:cNvPr id="615" name="Google Shape;615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16" name="Google Shape;6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4538538"/>
            <a:ext cx="66675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/>
          <p:nvPr>
            <p:ph idx="1" type="body"/>
          </p:nvPr>
        </p:nvSpPr>
        <p:spPr>
          <a:xfrm>
            <a:off x="982575" y="1612425"/>
            <a:ext cx="10598700" cy="259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Считается упрощением </a:t>
            </a:r>
            <a:r>
              <a:rPr b="1" lang="ru-RU"/>
              <a:t>Flux </a:t>
            </a:r>
            <a:r>
              <a:rPr lang="ru-RU"/>
              <a:t>от Дэном Абрамовым и Эндрю Кларком (2015 год):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Actions </a:t>
            </a:r>
            <a:r>
              <a:rPr lang="ru-RU">
                <a:solidFill>
                  <a:schemeClr val="dk1"/>
                </a:solidFill>
              </a:rPr>
              <a:t>- Действие, которое может повлечь изменение состояния. Можно продолжать использовать </a:t>
            </a:r>
            <a:r>
              <a:rPr b="1" lang="ru-RU">
                <a:solidFill>
                  <a:schemeClr val="dk1"/>
                </a:solidFill>
              </a:rPr>
              <a:t>type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Stores </a:t>
            </a:r>
            <a:r>
              <a:rPr lang="ru-RU">
                <a:solidFill>
                  <a:schemeClr val="dk1"/>
                </a:solidFill>
              </a:rPr>
              <a:t>- Отвечает только за хранение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!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Reducer(s)  </a:t>
            </a:r>
            <a:r>
              <a:rPr lang="ru-RU">
                <a:solidFill>
                  <a:schemeClr val="dk1"/>
                </a:solidFill>
              </a:rPr>
              <a:t>- Принимают </a:t>
            </a:r>
            <a:r>
              <a:rPr b="1" lang="ru-RU">
                <a:solidFill>
                  <a:schemeClr val="dk1"/>
                </a:solidFill>
              </a:rPr>
              <a:t>Action </a:t>
            </a:r>
            <a:r>
              <a:rPr lang="ru-RU">
                <a:solidFill>
                  <a:schemeClr val="dk1"/>
                </a:solidFill>
              </a:rPr>
              <a:t>и текущи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 и выводят новое состояние. Может иметь много продюсеров (композиция).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Views</a:t>
            </a:r>
            <a:r>
              <a:rPr lang="ru-RU">
                <a:solidFill>
                  <a:schemeClr val="dk1"/>
                </a:solidFill>
              </a:rPr>
              <a:t> - Интерфейс для отображения </a:t>
            </a:r>
            <a:r>
              <a:rPr b="1" lang="ru-RU">
                <a:solidFill>
                  <a:schemeClr val="dk1"/>
                </a:solidFill>
              </a:rPr>
              <a:t>state</a:t>
            </a:r>
            <a:r>
              <a:rPr lang="ru-RU">
                <a:solidFill>
                  <a:schemeClr val="dk1"/>
                </a:solidFill>
              </a:rPr>
              <a:t>, что видит пользователь и что может отправить </a:t>
            </a:r>
            <a:r>
              <a:rPr b="1" lang="ru-RU">
                <a:solidFill>
                  <a:schemeClr val="dk1"/>
                </a:solidFill>
              </a:rPr>
              <a:t>Action</a:t>
            </a:r>
            <a:endParaRPr/>
          </a:p>
        </p:txBody>
      </p:sp>
      <p:sp>
        <p:nvSpPr>
          <p:cNvPr id="622" name="Google Shape;622;p6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Вариация MVI - Redux</a:t>
            </a:r>
            <a:endParaRPr/>
          </a:p>
        </p:txBody>
      </p:sp>
      <p:sp>
        <p:nvSpPr>
          <p:cNvPr id="623" name="Google Shape;623;p6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4" name="Google Shape;6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820" y="4207725"/>
            <a:ext cx="5260554" cy="22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Парочка историй</a:t>
            </a:r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Введение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Android команда говорила про архитектуру?</a:t>
            </a:r>
            <a:endParaRPr/>
          </a:p>
        </p:txBody>
      </p:sp>
      <p:sp>
        <p:nvSpPr>
          <p:cNvPr id="630" name="Google Shape;630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31" name="Google Shape;6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662481"/>
            <a:ext cx="75057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idx="1" type="body"/>
          </p:nvPr>
        </p:nvSpPr>
        <p:spPr>
          <a:xfrm>
            <a:off x="982575" y="1764825"/>
            <a:ext cx="5762100" cy="395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Поддержка от команды </a:t>
            </a:r>
            <a:r>
              <a:rPr b="1" lang="ru-RU"/>
              <a:t>Android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Поставляется как </a:t>
            </a:r>
            <a:r>
              <a:rPr b="1" lang="ru-RU"/>
              <a:t>androidx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Используемые компоненты </a:t>
            </a:r>
            <a:r>
              <a:rPr b="1" lang="ru-RU"/>
              <a:t>VIewModel</a:t>
            </a:r>
            <a:r>
              <a:rPr lang="ru-RU"/>
              <a:t>, </a:t>
            </a:r>
            <a:r>
              <a:rPr b="1" lang="ru-RU"/>
              <a:t>LiveData </a:t>
            </a:r>
            <a:r>
              <a:rPr lang="ru-RU"/>
              <a:t>учитывают жизненный цикл </a:t>
            </a:r>
            <a:r>
              <a:rPr b="1" lang="ru-RU"/>
              <a:t>Fragment </a:t>
            </a:r>
            <a:r>
              <a:rPr lang="ru-RU"/>
              <a:t>и </a:t>
            </a:r>
            <a:r>
              <a:rPr b="1" lang="ru-RU"/>
              <a:t>Activity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Конечно всех проблем не решает. </a:t>
            </a:r>
            <a:r>
              <a:rPr b="1" lang="ru-RU"/>
              <a:t>LiveData </a:t>
            </a:r>
            <a:r>
              <a:rPr lang="ru-RU"/>
              <a:t>не особо любит обновление </a:t>
            </a:r>
            <a:r>
              <a:rPr b="1" lang="ru-RU"/>
              <a:t>value </a:t>
            </a:r>
            <a:r>
              <a:rPr lang="ru-RU"/>
              <a:t>вне главного потока</a:t>
            </a:r>
            <a:r>
              <a:rPr b="1" lang="ru-RU"/>
              <a:t>.</a:t>
            </a:r>
            <a:endParaRPr/>
          </a:p>
        </p:txBody>
      </p:sp>
      <p:sp>
        <p:nvSpPr>
          <p:cNvPr id="637" name="Google Shape;637;p7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Но! JetPack врывается с MVVM!</a:t>
            </a:r>
            <a:endParaRPr/>
          </a:p>
        </p:txBody>
      </p:sp>
      <p:sp>
        <p:nvSpPr>
          <p:cNvPr id="638" name="Google Shape;638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39" name="Google Shape;6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75" y="1764819"/>
            <a:ext cx="5142526" cy="385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 забыли про Activity?</a:t>
            </a:r>
            <a:endParaRPr/>
          </a:p>
        </p:txBody>
      </p:sp>
      <p:sp>
        <p:nvSpPr>
          <p:cNvPr id="645" name="Google Shape;645;p7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46" name="Google Shape;6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795744"/>
            <a:ext cx="66770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8" y="4022169"/>
            <a:ext cx="66294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2"/>
          <p:cNvSpPr txBox="1"/>
          <p:nvPr>
            <p:ph idx="2" type="body"/>
          </p:nvPr>
        </p:nvSpPr>
        <p:spPr>
          <a:xfrm>
            <a:off x="982573" y="788625"/>
            <a:ext cx="63600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жирных проектов - модули</a:t>
            </a:r>
            <a:endParaRPr/>
          </a:p>
        </p:txBody>
      </p:sp>
      <p:sp>
        <p:nvSpPr>
          <p:cNvPr id="653" name="Google Shape;653;p7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4" name="Google Shape;654;p72"/>
          <p:cNvSpPr txBox="1"/>
          <p:nvPr>
            <p:ph idx="1" type="body"/>
          </p:nvPr>
        </p:nvSpPr>
        <p:spPr>
          <a:xfrm>
            <a:off x="982575" y="1612425"/>
            <a:ext cx="6298200" cy="7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Готового рецепта нет. Все делят по разному. Можно пробовать разное</a:t>
            </a:r>
            <a:endParaRPr/>
          </a:p>
        </p:txBody>
      </p:sp>
      <p:pic>
        <p:nvPicPr>
          <p:cNvPr id="655" name="Google Shape;6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25" y="2610412"/>
            <a:ext cx="4667500" cy="33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048" y="152400"/>
            <a:ext cx="3069331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3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662" name="Google Shape;662;p7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6754" r="5633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idx="2" type="body"/>
          </p:nvPr>
        </p:nvSpPr>
        <p:spPr>
          <a:xfrm>
            <a:off x="982570" y="788625"/>
            <a:ext cx="1494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608" y="314325"/>
            <a:ext cx="8648700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Кто может сказать?</a:t>
            </a:r>
            <a:endParaRPr/>
          </a:p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такое архитектура?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ваших проектах есть архитектура?:)</a:t>
            </a:r>
            <a:endParaRPr/>
          </a:p>
        </p:txBody>
      </p:sp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062" y="1531549"/>
            <a:ext cx="7687334" cy="43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